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59" r:id="rId5"/>
    <p:sldId id="265" r:id="rId6"/>
    <p:sldId id="258" r:id="rId7"/>
    <p:sldId id="260" r:id="rId8"/>
    <p:sldId id="261" r:id="rId9"/>
    <p:sldId id="266" r:id="rId10"/>
    <p:sldId id="267" r:id="rId11"/>
    <p:sldId id="25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39A4-17D3-42CF-939D-285F97F09279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9D09-7ADE-4C9F-8DBD-3E18953AA9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731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39A4-17D3-42CF-939D-285F97F09279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9D09-7ADE-4C9F-8DBD-3E18953AA9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80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39A4-17D3-42CF-939D-285F97F09279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9D09-7ADE-4C9F-8DBD-3E18953AA9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57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39A4-17D3-42CF-939D-285F97F09279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9D09-7ADE-4C9F-8DBD-3E18953AA9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74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39A4-17D3-42CF-939D-285F97F09279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9D09-7ADE-4C9F-8DBD-3E18953AA9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15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39A4-17D3-42CF-939D-285F97F09279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9D09-7ADE-4C9F-8DBD-3E18953AA9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26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39A4-17D3-42CF-939D-285F97F09279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9D09-7ADE-4C9F-8DBD-3E18953AA9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7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39A4-17D3-42CF-939D-285F97F09279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9D09-7ADE-4C9F-8DBD-3E18953AA9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26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39A4-17D3-42CF-939D-285F97F09279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9D09-7ADE-4C9F-8DBD-3E18953AA9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77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39A4-17D3-42CF-939D-285F97F09279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9D09-7ADE-4C9F-8DBD-3E18953AA9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83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039A4-17D3-42CF-939D-285F97F09279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9D09-7ADE-4C9F-8DBD-3E18953AA9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63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039A4-17D3-42CF-939D-285F97F09279}" type="datetimeFigureOut">
              <a:rPr lang="en-US" smtClean="0"/>
              <a:t>4/2/2014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09D09-7ADE-4C9F-8DBD-3E18953AA9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36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A Systematic Survey of </a:t>
            </a:r>
            <a:br>
              <a:rPr lang="en-US" b="1" dirty="0" smtClean="0"/>
            </a:br>
            <a:r>
              <a:rPr lang="en-US" b="1" dirty="0" smtClean="0"/>
              <a:t>High-Mass </a:t>
            </a:r>
            <a:r>
              <a:rPr lang="en-US" b="1" dirty="0" smtClean="0"/>
              <a:t>Infall</a:t>
            </a:r>
            <a:r>
              <a:rPr lang="en-US" b="1" dirty="0" smtClean="0"/>
              <a:t> </a:t>
            </a:r>
            <a:r>
              <a:rPr lang="en-US" b="1" dirty="0" smtClean="0"/>
              <a:t>Candidates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154287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Matthew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Lichtenberger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Advisor: Dr.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Yancy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Shirley</a:t>
            </a:r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1,2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April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12,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2014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0500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Follow-up Observations of BGPS Sources</a:t>
            </a:r>
          </a:p>
          <a:p>
            <a:pPr algn="ctr"/>
            <a:r>
              <a:rPr lang="en-US" sz="3600" dirty="0" smtClean="0"/>
              <a:t>with Galactic Longitudes 29.0° ≤ </a:t>
            </a:r>
            <a:r>
              <a:rPr lang="en-US" sz="3600" i="1" dirty="0" smtClean="0">
                <a:latin typeface="Times New Roman"/>
                <a:cs typeface="Times New Roman"/>
              </a:rPr>
              <a:t>ℓ </a:t>
            </a:r>
            <a:r>
              <a:rPr lang="en-US" sz="3600" dirty="0" smtClean="0"/>
              <a:t>≤ 31.0°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4985266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Steward Observatory, 933 North Cherry Avenue, Tucson, AZ 85721,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USA</a:t>
            </a:r>
          </a:p>
          <a:p>
            <a:pPr algn="ctr"/>
            <a:r>
              <a:rPr lang="en-US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Adjunct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Astronomer, The National Radio Astronomy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Observatory</a:t>
            </a:r>
            <a:endParaRPr lang="en-US" baseline="300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3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sources along the line of sight need to be accounted for, or else a non-negligible error will be made in mass estimates</a:t>
            </a:r>
          </a:p>
          <a:p>
            <a:r>
              <a:rPr lang="en-US" dirty="0" smtClean="0"/>
              <a:t>Possible future activities: investigating other regions of the galactic plane, checking against additional density tracers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6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smtClean="0"/>
              <a:t>Yancy</a:t>
            </a:r>
            <a:r>
              <a:rPr lang="en-US" dirty="0" smtClean="0"/>
              <a:t> </a:t>
            </a:r>
            <a:r>
              <a:rPr lang="en-US" dirty="0" smtClean="0"/>
              <a:t>Shirley</a:t>
            </a:r>
          </a:p>
          <a:p>
            <a:r>
              <a:rPr lang="en-US" dirty="0" smtClean="0"/>
              <a:t>Steward Observatory</a:t>
            </a:r>
            <a:endParaRPr lang="en-US" dirty="0" smtClean="0"/>
          </a:p>
          <a:p>
            <a:r>
              <a:rPr lang="en-US" dirty="0" smtClean="0"/>
              <a:t>SMT Observing &amp; Maintenance Staff</a:t>
            </a:r>
          </a:p>
          <a:p>
            <a:r>
              <a:rPr lang="en-US" dirty="0" smtClean="0"/>
              <a:t>Ms. Susan Brew, Dr. Barron Orr, &amp; the NASA Space Grant </a:t>
            </a:r>
            <a:r>
              <a:rPr lang="en-US" dirty="0" smtClean="0"/>
              <a:t>Program</a:t>
            </a:r>
          </a:p>
          <a:p>
            <a:r>
              <a:rPr lang="en-US" dirty="0" smtClean="0"/>
              <a:t>Today’s audience – thank you for your time and attention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83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5105" y="-76200"/>
            <a:ext cx="8229600" cy="1143000"/>
          </a:xfrm>
        </p:spPr>
        <p:txBody>
          <a:bodyPr/>
          <a:lstStyle/>
          <a:p>
            <a:r>
              <a:rPr lang="en-US" dirty="0" smtClean="0"/>
              <a:t>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450" y="1066801"/>
            <a:ext cx="2857499" cy="2247899"/>
          </a:xfrm>
        </p:spPr>
        <p:txBody>
          <a:bodyPr>
            <a:noAutofit/>
          </a:bodyPr>
          <a:lstStyle/>
          <a:p>
            <a:r>
              <a:rPr lang="en-US" sz="2800" dirty="0" smtClean="0"/>
              <a:t>Curves were evolved using </a:t>
            </a:r>
            <a:r>
              <a:rPr lang="en-US" sz="2800" dirty="0" smtClean="0">
                <a:latin typeface="+mj-lt"/>
              </a:rPr>
              <a:t>RADEX</a:t>
            </a:r>
            <a:r>
              <a:rPr lang="en-US" sz="2800" baseline="30000" dirty="0" smtClean="0">
                <a:latin typeface="+mj-lt"/>
                <a:cs typeface="Times New Roman"/>
              </a:rPr>
              <a:t>1</a:t>
            </a:r>
            <a:r>
              <a:rPr lang="en-US" sz="2800" dirty="0" smtClean="0">
                <a:latin typeface="+mj-lt"/>
                <a:cs typeface="Times New Roman"/>
              </a:rPr>
              <a:t> and plotted using SuperMongo</a:t>
            </a:r>
            <a:r>
              <a:rPr lang="en-US" sz="2800" baseline="30000" dirty="0" smtClean="0">
                <a:latin typeface="+mj-lt"/>
                <a:cs typeface="Times New Roman"/>
              </a:rPr>
              <a:t>2</a:t>
            </a:r>
          </a:p>
          <a:p>
            <a:pPr marL="0" indent="0">
              <a:buNone/>
            </a:pPr>
            <a:endParaRPr lang="en-US" sz="2800" baseline="30000" dirty="0" smtClean="0">
              <a:latin typeface="+mj-lt"/>
              <a:cs typeface="Times New Roman"/>
            </a:endParaRPr>
          </a:p>
          <a:p>
            <a:r>
              <a:rPr lang="en-US" sz="2800" dirty="0" smtClean="0">
                <a:latin typeface="+mj-lt"/>
                <a:cs typeface="Times New Roman"/>
              </a:rPr>
              <a:t>C</a:t>
            </a:r>
            <a:r>
              <a:rPr lang="en-US" sz="2800" baseline="30000" dirty="0" smtClean="0">
                <a:latin typeface="+mj-lt"/>
                <a:cs typeface="Times New Roman"/>
              </a:rPr>
              <a:t>18</a:t>
            </a:r>
            <a:r>
              <a:rPr lang="en-US" sz="2800" dirty="0" smtClean="0">
                <a:latin typeface="+mj-lt"/>
                <a:cs typeface="Times New Roman"/>
              </a:rPr>
              <a:t>O </a:t>
            </a:r>
            <a:r>
              <a:rPr lang="en-US" sz="2800" dirty="0" smtClean="0">
                <a:latin typeface="+mj-lt"/>
                <a:cs typeface="Times New Roman"/>
              </a:rPr>
              <a:t>as tracer of less dense </a:t>
            </a:r>
            <a:r>
              <a:rPr lang="en-US" sz="2800" dirty="0" smtClean="0">
                <a:latin typeface="+mj-lt"/>
                <a:cs typeface="Times New Roman"/>
              </a:rPr>
              <a:t>gas due to </a:t>
            </a:r>
            <a:r>
              <a:rPr lang="en-US" sz="2800" dirty="0" smtClean="0">
                <a:latin typeface="+mj-lt"/>
                <a:cs typeface="Times New Roman"/>
              </a:rPr>
              <a:t>n</a:t>
            </a:r>
            <a:r>
              <a:rPr lang="en-US" sz="2800" baseline="-25000" dirty="0" smtClean="0">
                <a:latin typeface="+mj-lt"/>
                <a:cs typeface="Times New Roman"/>
              </a:rPr>
              <a:t>crit</a:t>
            </a:r>
            <a:r>
              <a:rPr lang="en-US" sz="2800" dirty="0" smtClean="0">
                <a:latin typeface="+mj-lt"/>
                <a:cs typeface="Times New Roman"/>
              </a:rPr>
              <a:t> or </a:t>
            </a:r>
            <a:r>
              <a:rPr lang="en-US" sz="2800" dirty="0" smtClean="0">
                <a:latin typeface="+mj-lt"/>
                <a:cs typeface="Times New Roman"/>
              </a:rPr>
              <a:t>n</a:t>
            </a:r>
            <a:r>
              <a:rPr lang="en-US" sz="2800" baseline="-25000" dirty="0" smtClean="0">
                <a:latin typeface="+mj-lt"/>
                <a:cs typeface="Times New Roman"/>
              </a:rPr>
              <a:t>therm</a:t>
            </a:r>
            <a:endParaRPr lang="en-US" sz="2800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5791200"/>
            <a:ext cx="2514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457200"/>
            <a:r>
              <a:rPr lang="en-US" sz="1400" baseline="30000" dirty="0">
                <a:latin typeface="+mj-lt"/>
                <a:cs typeface="Times New Roman"/>
              </a:rPr>
              <a:t>1</a:t>
            </a:r>
            <a:r>
              <a:rPr lang="en-US" sz="1400" dirty="0" smtClean="0">
                <a:latin typeface="+mj-lt"/>
              </a:rPr>
              <a:t>Van </a:t>
            </a:r>
            <a:r>
              <a:rPr lang="en-US" sz="1400" dirty="0">
                <a:latin typeface="+mj-lt"/>
              </a:rPr>
              <a:t>der Tak, F.F.S., Black, J.H</a:t>
            </a:r>
            <a:r>
              <a:rPr lang="en-US" sz="1400" dirty="0" smtClean="0">
                <a:latin typeface="+mj-lt"/>
              </a:rPr>
              <a:t>.,</a:t>
            </a:r>
          </a:p>
          <a:p>
            <a:pPr indent="-457200"/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Schöier</a:t>
            </a:r>
            <a:r>
              <a:rPr lang="en-US" sz="1400" dirty="0">
                <a:latin typeface="+mj-lt"/>
              </a:rPr>
              <a:t>, F.L., Jansen, D.J., </a:t>
            </a:r>
            <a:r>
              <a:rPr lang="en-US" sz="1400" dirty="0" smtClean="0">
                <a:latin typeface="+mj-lt"/>
              </a:rPr>
              <a:t>van</a:t>
            </a:r>
          </a:p>
          <a:p>
            <a:pPr indent="-457200"/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Dishoeck</a:t>
            </a:r>
            <a:r>
              <a:rPr lang="en-US" sz="1400" dirty="0">
                <a:latin typeface="+mj-lt"/>
              </a:rPr>
              <a:t>, E.F., 2007, A&amp;A </a:t>
            </a:r>
            <a:r>
              <a:rPr lang="en-US" sz="1400" dirty="0" smtClean="0">
                <a:latin typeface="+mj-lt"/>
              </a:rPr>
              <a:t>468,</a:t>
            </a:r>
          </a:p>
          <a:p>
            <a:pPr indent="-457200"/>
            <a:r>
              <a:rPr lang="en-US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627-635</a:t>
            </a:r>
            <a:endParaRPr lang="en-US" sz="1400" dirty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3400" y="914400"/>
            <a:ext cx="4800600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76800" y="5688449"/>
            <a:ext cx="2819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>
                <a:latin typeface="+mj-lt"/>
              </a:rPr>
              <a:t>2</a:t>
            </a:r>
            <a:r>
              <a:rPr lang="en-US" sz="1400" dirty="0" smtClean="0">
                <a:latin typeface="+mj-lt"/>
              </a:rPr>
              <a:t>Lupton &amp; Monger</a:t>
            </a:r>
          </a:p>
          <a:p>
            <a:r>
              <a:rPr lang="en-US" sz="1400" baseline="30000" dirty="0" smtClean="0">
                <a:latin typeface="+mj-lt"/>
              </a:rPr>
              <a:t>3</a:t>
            </a:r>
            <a:r>
              <a:rPr lang="en-US" sz="1400" dirty="0"/>
              <a:t>Leiden Atomic and </a:t>
            </a:r>
            <a:r>
              <a:rPr lang="en-US" sz="1400" dirty="0" smtClean="0"/>
              <a:t>Molecular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Database</a:t>
            </a:r>
            <a:r>
              <a:rPr lang="en-US" sz="1400" dirty="0"/>
              <a:t>, </a:t>
            </a:r>
            <a:r>
              <a:rPr lang="en-US" sz="1400" dirty="0"/>
              <a:t>Schöier</a:t>
            </a:r>
            <a:r>
              <a:rPr lang="en-US" sz="1400" dirty="0"/>
              <a:t>, F.L., van der </a:t>
            </a:r>
            <a:r>
              <a:rPr lang="en-US" sz="1400" dirty="0" smtClean="0"/>
              <a:t>Tak</a:t>
            </a:r>
            <a:r>
              <a:rPr lang="en-US" sz="1400" dirty="0" smtClean="0"/>
              <a:t>,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F.F.S</a:t>
            </a:r>
            <a:r>
              <a:rPr lang="en-US" sz="1400" dirty="0"/>
              <a:t>., van </a:t>
            </a:r>
            <a:r>
              <a:rPr lang="en-US" sz="1400" dirty="0"/>
              <a:t>Dishoeck</a:t>
            </a:r>
            <a:r>
              <a:rPr lang="en-US" sz="1400" dirty="0"/>
              <a:t> E.F., Black, </a:t>
            </a:r>
            <a:r>
              <a:rPr lang="en-US" sz="1400" dirty="0" smtClean="0"/>
              <a:t>J.H.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2005</a:t>
            </a:r>
            <a:r>
              <a:rPr lang="en-US" sz="1400" dirty="0"/>
              <a:t>, A&amp;A 432, 369-379</a:t>
            </a:r>
            <a:endParaRPr lang="en-US" sz="1400" baseline="30000" dirty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4202" y="3403242"/>
            <a:ext cx="3410662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45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Theory, continued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</p:spPr>
            <p:txBody>
              <a:bodyPr/>
              <a:lstStyle/>
              <a:p>
                <a:r>
                  <a:rPr lang="en-US" dirty="0" smtClean="0"/>
                  <a:t>Mass estimation of clumps of dense gas from BGPS data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𝑐𝑙𝑢𝑚𝑝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𝜐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𝜐</m:t>
                          </m:r>
                        </m:sub>
                      </m:sSub>
                      <m:r>
                        <a:rPr lang="en-US" i="1">
                          <a:latin typeface="Cambria Math"/>
                          <a:ea typeface="Cambria Math"/>
                        </a:rPr>
                        <m:t>∝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𝜐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Suggested correction due to possibility of multiple sources along line of sight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𝑐𝑙𝑢𝑚𝑝</m:t>
                          </m:r>
                        </m:sub>
                      </m:sSub>
                      <m:r>
                        <a:rPr lang="en-US" b="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sub>
                              </m:sSub>
                            </m:e>
                            <m:sub>
                              <m:sSub>
                                <m:sSubPr>
                                  <m:ctrlPr>
                                    <a:rPr lang="en-US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LSR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b="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𝜐</m:t>
                                  </m:r>
                                </m:sub>
                              </m:sSub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tot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𝜐</m:t>
                          </m:r>
                        </m:sub>
                      </m:sSub>
                    </m:oMath>
                  </m:oMathPara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47800"/>
                <a:ext cx="8229600" cy="4525963"/>
              </a:xfrm>
              <a:blipFill rotWithShape="1">
                <a:blip r:embed="rId2"/>
                <a:stretch>
                  <a:fillRect l="-1630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763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7172" y="1688158"/>
            <a:ext cx="4160547" cy="319729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Submillimeter Telescope, Mount Graham</a:t>
            </a:r>
          </a:p>
          <a:p>
            <a:r>
              <a:rPr lang="en-US" sz="2800" dirty="0" smtClean="0"/>
              <a:t>Observing frequency of 219.5603541 GHz</a:t>
            </a:r>
          </a:p>
          <a:p>
            <a:r>
              <a:rPr lang="en-US" sz="2800" dirty="0" smtClean="0"/>
              <a:t>Five observing shifts</a:t>
            </a:r>
          </a:p>
          <a:p>
            <a:r>
              <a:rPr lang="en-US" sz="2800" dirty="0" smtClean="0"/>
              <a:t>Two off positions used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375" y="1447800"/>
            <a:ext cx="4543425" cy="3678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92332" y="6019800"/>
            <a:ext cx="24276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Image credit: Yancy Shirley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5996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9318" y="1600200"/>
            <a:ext cx="3581400" cy="3136062"/>
          </a:xfrm>
        </p:spPr>
        <p:txBody>
          <a:bodyPr>
            <a:normAutofit/>
          </a:bodyPr>
          <a:lstStyle/>
          <a:p>
            <a:r>
              <a:rPr lang="en-US" sz="3000" dirty="0" smtClean="0"/>
              <a:t>Direction of sources along Scutum-Centaurus Arm towards Sagittarius Arm</a:t>
            </a:r>
            <a:endParaRPr lang="en-US" sz="30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953000" y="5791200"/>
            <a:ext cx="2819400" cy="99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1600" dirty="0" smtClean="0"/>
              <a:t>Image taken from the NASA Solar System Exploration Multimedia Gallery</a:t>
            </a:r>
            <a:endParaRPr lang="en-US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3220"/>
            <a:ext cx="55626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002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05400" y="57150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Image credit: BOLOCAM GPS </a:t>
            </a:r>
            <a:endParaRPr lang="en-US" sz="1600" dirty="0" smtClean="0"/>
          </a:p>
          <a:p>
            <a:pPr algn="r"/>
            <a:r>
              <a:rPr lang="en-US" sz="1600" dirty="0" smtClean="0"/>
              <a:t>v2 </a:t>
            </a:r>
            <a:r>
              <a:rPr lang="en-US" sz="1600" dirty="0" smtClean="0"/>
              <a:t>release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31156"/>
            <a:ext cx="9144000" cy="334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3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Detection fraction: 95.05% of </a:t>
            </a:r>
            <a:r>
              <a:rPr lang="en-US" dirty="0" smtClean="0"/>
              <a:t>the total sample of sources </a:t>
            </a:r>
            <a:r>
              <a:rPr lang="en-US" dirty="0" smtClean="0"/>
              <a:t>had at least one C</a:t>
            </a:r>
            <a:r>
              <a:rPr lang="en-US" baseline="30000" dirty="0" smtClean="0"/>
              <a:t>18</a:t>
            </a:r>
            <a:r>
              <a:rPr lang="en-US" dirty="0" smtClean="0"/>
              <a:t>O velocity component </a:t>
            </a:r>
            <a:r>
              <a:rPr lang="en-US" dirty="0" smtClean="0"/>
              <a:t>detected</a:t>
            </a:r>
          </a:p>
          <a:p>
            <a:r>
              <a:rPr lang="en-US" dirty="0" smtClean="0"/>
              <a:t>41.44% of the sample had a unique C</a:t>
            </a:r>
            <a:r>
              <a:rPr lang="en-US" baseline="30000" dirty="0" smtClean="0"/>
              <a:t>18</a:t>
            </a:r>
            <a:r>
              <a:rPr lang="en-US" dirty="0" smtClean="0"/>
              <a:t>O detection</a:t>
            </a:r>
          </a:p>
        </p:txBody>
      </p:sp>
    </p:spTree>
    <p:extLst>
      <p:ext uri="{BB962C8B-B14F-4D97-AF65-F5344CB8AC3E}">
        <p14:creationId xmlns:p14="http://schemas.microsoft.com/office/powerpoint/2010/main" val="281983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8231" y="179230"/>
            <a:ext cx="5535769" cy="55357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670716"/>
                <a:ext cx="3733800" cy="4552795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 smtClean="0">
                    <a:latin typeface="+mj-lt"/>
                  </a:rPr>
                  <a:t>For sources with an   HCO</a:t>
                </a:r>
                <a:r>
                  <a:rPr lang="en-US" sz="2400" baseline="30000" dirty="0" smtClean="0">
                    <a:latin typeface="+mj-lt"/>
                  </a:rPr>
                  <a:t>+</a:t>
                </a:r>
                <a:r>
                  <a:rPr lang="en-US" sz="2400" dirty="0" smtClean="0">
                    <a:latin typeface="+mj-lt"/>
                  </a:rPr>
                  <a:t> 3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→</a:t>
                </a:r>
                <a:r>
                  <a:rPr lang="en-US" sz="2400" dirty="0" smtClean="0">
                    <a:latin typeface="+mj-lt"/>
                    <a:cs typeface="Times New Roman"/>
                  </a:rPr>
                  <a:t> 2 </a:t>
                </a:r>
                <a:r>
                  <a:rPr lang="en-US" sz="2400" dirty="0" smtClean="0">
                    <a:latin typeface="+mj-lt"/>
                  </a:rPr>
                  <a:t>detection</a:t>
                </a:r>
                <a:r>
                  <a:rPr lang="en-US" sz="2400" baseline="30000" dirty="0" smtClean="0">
                    <a:latin typeface="+mj-lt"/>
                  </a:rPr>
                  <a:t>1</a:t>
                </a:r>
                <a:r>
                  <a:rPr lang="en-US" sz="2400" dirty="0" smtClean="0">
                    <a:latin typeface="+mj-lt"/>
                  </a:rPr>
                  <a:t> or   CS 2</a:t>
                </a:r>
                <a:r>
                  <a:rPr lang="en-US" sz="2400" dirty="0">
                    <a:cs typeface="Times New Roman"/>
                  </a:rPr>
                  <a:t>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→</a:t>
                </a:r>
                <a:r>
                  <a:rPr lang="en-US" sz="2400" dirty="0" smtClean="0">
                    <a:cs typeface="Times New Roman"/>
                  </a:rPr>
                  <a:t> 1 detection</a:t>
                </a:r>
                <a:r>
                  <a:rPr lang="en-US" sz="2400" baseline="30000" dirty="0" smtClean="0">
                    <a:cs typeface="Times New Roman"/>
                  </a:rPr>
                  <a:t>2</a:t>
                </a:r>
                <a:r>
                  <a:rPr lang="en-US" sz="2400" dirty="0" smtClean="0">
                    <a:cs typeface="Times New Roman"/>
                  </a:rPr>
                  <a:t>, </a:t>
                </a:r>
                <a:r>
                  <a:rPr lang="en-US" sz="2400" dirty="0" smtClean="0">
                    <a:cs typeface="Times New Roman"/>
                  </a:rPr>
                  <a:t>v</a:t>
                </a:r>
                <a:r>
                  <a:rPr lang="en-US" sz="2400" baseline="-25000" dirty="0" smtClean="0">
                    <a:cs typeface="Times New Roman"/>
                  </a:rPr>
                  <a:t>LSR</a:t>
                </a:r>
                <a:r>
                  <a:rPr lang="en-US" sz="2400" dirty="0" smtClean="0">
                    <a:cs typeface="Times New Roman"/>
                  </a:rPr>
                  <a:t> component fraction was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 smtClean="0"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cs typeface="Times New Roman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𝜐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Times New Roman"/>
                                </a:rPr>
                                <m:t>𝑑𝑒𝑛𝑠𝑒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Times New Roman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𝜐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Times New Roman"/>
                                </a:rPr>
                                <m:t>𝑡𝑜𝑡𝑎𝑙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 smtClean="0">
                  <a:latin typeface="+mj-lt"/>
                </a:endParaRPr>
              </a:p>
              <a:p>
                <a:r>
                  <a:rPr lang="en-US" sz="2400" dirty="0"/>
                  <a:t>For sources with </a:t>
                </a:r>
                <a:r>
                  <a:rPr lang="en-US" sz="2400" dirty="0" smtClean="0"/>
                  <a:t>no dense gas detection</a:t>
                </a:r>
                <a:r>
                  <a:rPr lang="en-US" sz="2400" dirty="0" smtClean="0">
                    <a:cs typeface="Times New Roman"/>
                  </a:rPr>
                  <a:t>, </a:t>
                </a:r>
                <a:r>
                  <a:rPr lang="en-US" sz="2400" dirty="0">
                    <a:cs typeface="Times New Roman"/>
                  </a:rPr>
                  <a:t>v</a:t>
                </a:r>
                <a:r>
                  <a:rPr lang="en-US" sz="2400" baseline="-25000" dirty="0">
                    <a:cs typeface="Times New Roman"/>
                  </a:rPr>
                  <a:t>LSR</a:t>
                </a:r>
                <a:r>
                  <a:rPr lang="en-US" sz="2400" dirty="0">
                    <a:cs typeface="Times New Roman"/>
                  </a:rPr>
                  <a:t> component </a:t>
                </a:r>
                <a:r>
                  <a:rPr lang="en-US" sz="2400" dirty="0" smtClean="0">
                    <a:cs typeface="Times New Roman"/>
                  </a:rPr>
                  <a:t>fraction </a:t>
                </a:r>
                <a:r>
                  <a:rPr lang="en-US" sz="2400" dirty="0">
                    <a:cs typeface="Times New Roman"/>
                  </a:rPr>
                  <a:t>was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  <a:cs typeface="Times New Roman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Times New Roman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𝜐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cs typeface="Times New Roman"/>
                                </a:rPr>
                                <m:t>𝑚𝑎𝑥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cs typeface="Times New Roman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cs typeface="Times New Roman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cs typeface="Times New Roman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/>
                                      <a:cs typeface="Times New Roman"/>
                                    </a:rPr>
                                    <m:t>𝜐</m:t>
                                  </m:r>
                                </m:sub>
                              </m:sSub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cs typeface="Times New Roman"/>
                                </a:rPr>
                                <m:t>𝑡𝑜𝑡𝑎𝑙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 smtClean="0">
                  <a:latin typeface="+mj-lt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670716"/>
                <a:ext cx="3733800" cy="4552795"/>
              </a:xfrm>
              <a:blipFill rotWithShape="1">
                <a:blip r:embed="rId3"/>
                <a:stretch>
                  <a:fillRect l="-2121" t="-1071" r="-6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600200" y="5486400"/>
            <a:ext cx="259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82880"/>
            <a:r>
              <a:rPr lang="en-US" baseline="30000" dirty="0" smtClean="0"/>
              <a:t>1</a:t>
            </a:r>
            <a:r>
              <a:rPr lang="en-US" dirty="0" smtClean="0"/>
              <a:t>Shirley et al 2013</a:t>
            </a:r>
          </a:p>
          <a:p>
            <a:pPr indent="-182880"/>
            <a:r>
              <a:rPr lang="en-US" baseline="30000" dirty="0" smtClean="0"/>
              <a:t>2</a:t>
            </a:r>
            <a:r>
              <a:rPr lang="en-US" dirty="0" smtClean="0"/>
              <a:t>University of Arizona</a:t>
            </a:r>
          </a:p>
          <a:p>
            <a:pPr indent="-182880"/>
            <a:r>
              <a:rPr lang="en-US" dirty="0" smtClean="0"/>
              <a:t>  Astronomy Club</a:t>
            </a:r>
          </a:p>
          <a:p>
            <a:pPr indent="-182880"/>
            <a:r>
              <a:rPr lang="en-US" dirty="0"/>
              <a:t> </a:t>
            </a:r>
            <a:r>
              <a:rPr lang="en-US" dirty="0" smtClean="0"/>
              <a:t> (in preparation)</a:t>
            </a:r>
            <a:endParaRPr lang="en-US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179952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880" y="152400"/>
            <a:ext cx="5532120" cy="5532120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670716"/>
            <a:ext cx="3733800" cy="45527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+mj-lt"/>
              </a:rPr>
              <a:t>Main peak due to single detections, secondary peak due to multiple detections</a:t>
            </a:r>
          </a:p>
          <a:p>
            <a:r>
              <a:rPr lang="en-US" sz="2400" dirty="0" smtClean="0">
                <a:latin typeface="+mj-lt"/>
                <a:cs typeface="Times New Roman"/>
              </a:rPr>
              <a:t>Weighted mean correction to mass calculation is reduction by 18.8%</a:t>
            </a:r>
          </a:p>
          <a:p>
            <a:r>
              <a:rPr lang="en-US" sz="2400" dirty="0" smtClean="0">
                <a:latin typeface="+mj-lt"/>
                <a:cs typeface="Times New Roman"/>
              </a:rPr>
              <a:t>Median correction to mass calculation is reduction by 14.2%</a:t>
            </a:r>
            <a:endParaRPr lang="en-US" sz="2400" dirty="0" smtClean="0"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662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483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A Systematic Survey of  High-Mass Infall Candidates</vt:lpstr>
      <vt:lpstr>Theory</vt:lpstr>
      <vt:lpstr>Theory, continued</vt:lpstr>
      <vt:lpstr>Observing</vt:lpstr>
      <vt:lpstr>PowerPoint Presentation</vt:lpstr>
      <vt:lpstr>Targets</vt:lpstr>
      <vt:lpstr>Results</vt:lpstr>
      <vt:lpstr>PowerPoint Presentation</vt:lpstr>
      <vt:lpstr>PowerPoint Presentation</vt:lpstr>
      <vt:lpstr>Conclusions</vt:lpstr>
      <vt:lpstr>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29</cp:revision>
  <dcterms:created xsi:type="dcterms:W3CDTF">2014-03-31T19:44:52Z</dcterms:created>
  <dcterms:modified xsi:type="dcterms:W3CDTF">2014-04-03T06:28:37Z</dcterms:modified>
</cp:coreProperties>
</file>